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02" r:id="rId4"/>
    <p:sldId id="275" r:id="rId5"/>
    <p:sldId id="272" r:id="rId6"/>
    <p:sldId id="283" r:id="rId7"/>
    <p:sldId id="273" r:id="rId8"/>
    <p:sldId id="304" r:id="rId9"/>
    <p:sldId id="285" r:id="rId10"/>
    <p:sldId id="305" r:id="rId11"/>
    <p:sldId id="291" r:id="rId12"/>
    <p:sldId id="306" r:id="rId13"/>
    <p:sldId id="294" r:id="rId14"/>
    <p:sldId id="303" r:id="rId15"/>
    <p:sldId id="311" r:id="rId16"/>
    <p:sldId id="301" r:id="rId17"/>
    <p:sldId id="277" r:id="rId18"/>
    <p:sldId id="280" r:id="rId19"/>
    <p:sldId id="307" r:id="rId20"/>
    <p:sldId id="298" r:id="rId21"/>
    <p:sldId id="300" r:id="rId22"/>
    <p:sldId id="308" r:id="rId23"/>
    <p:sldId id="310" r:id="rId24"/>
    <p:sldId id="257" r:id="rId25"/>
    <p:sldId id="262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68" autoAdjust="0"/>
    <p:restoredTop sz="86460" autoAdjust="0"/>
  </p:normalViewPr>
  <p:slideViewPr>
    <p:cSldViewPr snapToGrid="0" snapToObjects="1">
      <p:cViewPr varScale="1">
        <p:scale>
          <a:sx n="101" d="100"/>
          <a:sy n="101" d="100"/>
        </p:scale>
        <p:origin x="856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9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00AB-40DB-3649-A254-E91FF5C008D8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DA69C-5751-4C49-B0D9-083E10D9E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5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4808B-C6D3-4F4E-9F6E-D9149D4F9C09}" type="datetimeFigureOut">
              <a:rPr lang="en-US" smtClean="0"/>
              <a:t>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8A005-2D3D-9B42-BFBD-F7AF9A8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0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69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8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of mRNA transcripts produced in a particular cell or tissue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1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98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1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3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en-US" baseline="0" dirty="0"/>
              <a:t> specifically on biological field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8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9AD290-F7C3-D147-A65A-A873B6B8CB8A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35AB-F2BA-5949-B83E-329EC452D42A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81A9-3597-9941-8C4D-52E6D9EC7550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BB9B-C3AA-7749-89C6-E32B590214A2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2B88-27CB-174D-86CB-5F5162996DC4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93A4-51B8-184E-9CDC-32F14663D043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62F-79A6-834F-AF89-47B413EFCD00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3F0A-8441-A94E-9DFE-B2F200159960}" type="datetime1">
              <a:rPr lang="en-US" smtClean="0"/>
              <a:t>1/15/23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F390-AFCB-6B4C-A073-93A0E3CE1A2E}" type="datetime1">
              <a:rPr lang="en-US" smtClean="0"/>
              <a:t>1/15/23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EFF7-B6EC-5E47-A88C-510064A0B03C}" type="datetime1">
              <a:rPr lang="en-US" smtClean="0"/>
              <a:t>1/15/23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DD7BC-4D9B-A741-A024-274455EB2340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3580-C820-594B-9A85-E3EBC615AD0A}" type="datetime1">
              <a:rPr lang="en-US" smtClean="0"/>
              <a:t>1/15/23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D473E-7391-144A-9568-07F2D66BB230}" type="datetime1">
              <a:rPr lang="en-US" smtClean="0"/>
              <a:t>1/15/23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su.zoom.us/j/846844330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3zhenlab/teaching/tree/master/PLPTH813Bioinformatis/2023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1411"/>
            <a:ext cx="7772400" cy="1868508"/>
          </a:xfrm>
        </p:spPr>
        <p:txBody>
          <a:bodyPr>
            <a:normAutofit/>
          </a:bodyPr>
          <a:lstStyle/>
          <a:p>
            <a:r>
              <a:rPr lang="en-US" sz="36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b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Sanzhen Liu</a:t>
            </a:r>
          </a:p>
          <a:p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1/17/2023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5541" y="140063"/>
            <a:ext cx="8369314" cy="107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Welcome to Bioinformatics Applications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Spring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37A64-0A9D-2B46-B9D4-98C929F7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A34A-C82D-2A4F-8EC7-32DF191EEAA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lang="en-US" sz="3600" b="1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“populations”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9FE84BB4-10AF-A244-86A8-42A349BB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7" y="3049302"/>
            <a:ext cx="6896622" cy="9693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4CD763-64A8-124B-99B3-B7B9B50D9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93" y="4709173"/>
            <a:ext cx="2403354" cy="108386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A0B45A-5133-F24F-8F74-B817C06341F2}"/>
              </a:ext>
            </a:extLst>
          </p:cNvPr>
          <p:cNvSpPr/>
          <p:nvPr/>
        </p:nvSpPr>
        <p:spPr>
          <a:xfrm>
            <a:off x="457200" y="4989496"/>
            <a:ext cx="18575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SARS-CoV-2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C441DC-85B8-5647-AB07-E2F51C457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7" y="1390994"/>
            <a:ext cx="6896622" cy="1142793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FDD5D387-23A0-B01E-31A8-34E4B320FC1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41900" y="4747273"/>
            <a:ext cx="2251589" cy="10176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68F03D-355D-5A62-F5C8-D4BD40D45665}"/>
              </a:ext>
            </a:extLst>
          </p:cNvPr>
          <p:cNvSpPr txBox="1"/>
          <p:nvPr/>
        </p:nvSpPr>
        <p:spPr>
          <a:xfrm>
            <a:off x="2362201" y="5848377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B1B1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as of 1/24/2021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45922A5-84B6-E0D1-DB37-48EFBAF74669}"/>
              </a:ext>
            </a:extLst>
          </p:cNvPr>
          <p:cNvSpPr txBox="1"/>
          <p:nvPr/>
        </p:nvSpPr>
        <p:spPr>
          <a:xfrm>
            <a:off x="5016501" y="5802210"/>
            <a:ext cx="228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solidFill>
                  <a:srgbClr val="1B1B1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as of 1/15/2023</a:t>
            </a:r>
          </a:p>
        </p:txBody>
      </p:sp>
    </p:spTree>
    <p:extLst>
      <p:ext uri="{BB962C8B-B14F-4D97-AF65-F5344CB8AC3E}">
        <p14:creationId xmlns:p14="http://schemas.microsoft.com/office/powerpoint/2010/main" val="47604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592263" y="274638"/>
            <a:ext cx="5888037" cy="58121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(I)</a:t>
            </a:r>
            <a:endParaRPr lang="en-US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543A37-B467-6B4B-862B-EDA5B5E9D4F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7239684" y="4516655"/>
            <a:ext cx="10969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 err="1"/>
              <a:t>www.flickr.com</a:t>
            </a:r>
            <a:r>
              <a:rPr lang="en-US" sz="1000" dirty="0"/>
              <a:t>/</a:t>
            </a:r>
          </a:p>
        </p:txBody>
      </p:sp>
      <p:pic>
        <p:nvPicPr>
          <p:cNvPr id="3" name="Picture 2" descr="Screenshot 2019-01-20 18.2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5" y="855848"/>
            <a:ext cx="7105212" cy="3660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285" y="4890963"/>
            <a:ext cx="520279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Remarkable variation in maize genome structure at the </a:t>
            </a:r>
            <a:r>
              <a:rPr lang="en-US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bz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locus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PNAS, 2006, 103:17644-49</a:t>
            </a:r>
          </a:p>
        </p:txBody>
      </p:sp>
      <p:pic>
        <p:nvPicPr>
          <p:cNvPr id="5" name="Picture 4" descr="Screenshot 2019-01-20 22.50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41" y="4379424"/>
            <a:ext cx="3258231" cy="22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1798-713C-0F47-B11D-9B944261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(III)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23588-BE6E-B249-8A5B-EF968E3C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picture containing food, corn, different, several&#10;&#10;Description automatically generated">
            <a:extLst>
              <a:ext uri="{FF2B5EF4-FFF2-40B4-BE49-F238E27FC236}">
                <a16:creationId xmlns:a16="http://schemas.microsoft.com/office/drawing/2014/main" id="{2B533A9B-B386-4743-A1E5-5F02643A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6" y="1640931"/>
            <a:ext cx="2884080" cy="4001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C546B-8AEE-9C48-AEE5-0347279AF5DD}"/>
              </a:ext>
            </a:extLst>
          </p:cNvPr>
          <p:cNvSpPr txBox="1"/>
          <p:nvPr/>
        </p:nvSpPr>
        <p:spPr>
          <a:xfrm>
            <a:off x="550606" y="6312310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al., </a:t>
            </a:r>
            <a:r>
              <a:rPr lang="en-US" dirty="0" err="1"/>
              <a:t>BioRxiv</a:t>
            </a:r>
            <a:r>
              <a:rPr lang="en-US" dirty="0"/>
              <a:t> 2020</a:t>
            </a:r>
          </a:p>
        </p:txBody>
      </p:sp>
      <p:pic>
        <p:nvPicPr>
          <p:cNvPr id="5" name="Picture 4" descr="A picture containing text, curtain, stationary&#10;&#10;Description automatically generated">
            <a:extLst>
              <a:ext uri="{FF2B5EF4-FFF2-40B4-BE49-F238E27FC236}">
                <a16:creationId xmlns:a16="http://schemas.microsoft.com/office/drawing/2014/main" id="{B4ABFBA1-7702-7345-B32A-0EA971EC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0" y="1949590"/>
            <a:ext cx="5720850" cy="1479410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FA1525C3-4F12-8949-8CBE-AEE7DD4A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50" y="3856661"/>
            <a:ext cx="5720850" cy="20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149BF6-46FA-8E4A-923A-BCB2B08FAD90}" type="slidenum">
              <a:rPr lang="en-US" sz="1200">
                <a:solidFill>
                  <a:srgbClr val="898989"/>
                </a:solidFill>
                <a:latin typeface="Optima" charset="0"/>
                <a:cs typeface="Optima" charset="0"/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  <a:latin typeface="Optima" charset="0"/>
              <a:cs typeface="Optima" charset="0"/>
            </a:endParaRPr>
          </a:p>
        </p:txBody>
      </p:sp>
      <p:sp>
        <p:nvSpPr>
          <p:cNvPr id="37890" name="TextBox 9"/>
          <p:cNvSpPr txBox="1">
            <a:spLocks noChangeArrowheads="1"/>
          </p:cNvSpPr>
          <p:nvPr/>
        </p:nvSpPr>
        <p:spPr bwMode="auto">
          <a:xfrm>
            <a:off x="832400" y="3424011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595959"/>
                </a:solidFill>
                <a:latin typeface="Optima" charset="0"/>
              </a:rPr>
              <a:t>Sequences</a:t>
            </a:r>
          </a:p>
        </p:txBody>
      </p:sp>
      <p:sp>
        <p:nvSpPr>
          <p:cNvPr id="37891" name="TextBox 10"/>
          <p:cNvSpPr txBox="1">
            <a:spLocks noChangeArrowheads="1"/>
          </p:cNvSpPr>
          <p:nvPr/>
        </p:nvSpPr>
        <p:spPr bwMode="auto">
          <a:xfrm>
            <a:off x="832400" y="1506311"/>
            <a:ext cx="1173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32523"/>
                </a:solidFill>
                <a:latin typeface="Optima" charset="0"/>
              </a:rPr>
              <a:t>Reference</a:t>
            </a:r>
          </a:p>
        </p:txBody>
      </p:sp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281277" y="274638"/>
            <a:ext cx="8556625" cy="772987"/>
          </a:xfrm>
        </p:spPr>
        <p:txBody>
          <a:bodyPr>
            <a:noAutofit/>
          </a:bodyPr>
          <a:lstStyle/>
          <a:p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NGS is changing the way to discover genetic variants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5575" y="1506311"/>
            <a:ext cx="6078832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ＭＳ Ｐゴシック" charset="-128"/>
                <a:cs typeface="ＭＳ Ｐゴシック" charset="-128"/>
              </a:rPr>
              <a:t>ATCGCTGCCGATCTGCGTCATACGGAATCGTCGGCTTCAG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5575" y="1938111"/>
            <a:ext cx="6078832" cy="3785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endParaRPr lang="en-US" sz="2000" dirty="0">
              <a:solidFill>
                <a:schemeClr val="bg1">
                  <a:lumMod val="65000"/>
                </a:schemeClr>
              </a:solidFill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/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-------------------------------------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2400" y="5313136"/>
            <a:ext cx="11604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Optima"/>
                <a:ea typeface="ＭＳ Ｐゴシック" charset="-128"/>
                <a:cs typeface="Optima"/>
              </a:rPr>
              <a:t>Genotype</a:t>
            </a:r>
          </a:p>
        </p:txBody>
      </p:sp>
    </p:spTree>
    <p:extLst>
      <p:ext uri="{BB962C8B-B14F-4D97-AF65-F5344CB8AC3E}">
        <p14:creationId xmlns:p14="http://schemas.microsoft.com/office/powerpoint/2010/main" val="34765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9" y="1369790"/>
            <a:ext cx="3357933" cy="3649927"/>
          </a:xfrm>
          <a:prstGeom prst="rect">
            <a:avLst/>
          </a:prstGeom>
        </p:spPr>
      </p:pic>
      <p:pic>
        <p:nvPicPr>
          <p:cNvPr id="7" name="Picture 6" descr="Screenshot 2019-01-23 21.46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18" y="1369791"/>
            <a:ext cx="4117582" cy="3334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3E237-1A98-664A-8C78-BED028908996}"/>
              </a:ext>
            </a:extLst>
          </p:cNvPr>
          <p:cNvSpPr txBox="1"/>
          <p:nvPr/>
        </p:nvSpPr>
        <p:spPr>
          <a:xfrm>
            <a:off x="1107469" y="5488209"/>
            <a:ext cx="7066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how to build a phylogenetic tree from sequencing data?</a:t>
            </a:r>
          </a:p>
        </p:txBody>
      </p:sp>
    </p:spTree>
    <p:extLst>
      <p:ext uri="{BB962C8B-B14F-4D97-AF65-F5344CB8AC3E}">
        <p14:creationId xmlns:p14="http://schemas.microsoft.com/office/powerpoint/2010/main" val="277549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0AEB-D6CA-4C43-AB67-70D78F73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Connect genotype with phenotype (I)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57FAC-79C7-3640-82A0-F5776A30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4A950D-B4E8-8C49-86AB-A2106FB417EE}"/>
              </a:ext>
            </a:extLst>
          </p:cNvPr>
          <p:cNvSpPr/>
          <p:nvPr/>
        </p:nvSpPr>
        <p:spPr>
          <a:xfrm rot="16200000">
            <a:off x="4947023" y="2138326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FCDE46-C632-F94F-B7F9-F2C5615A8C7C}"/>
              </a:ext>
            </a:extLst>
          </p:cNvPr>
          <p:cNvSpPr/>
          <p:nvPr/>
        </p:nvSpPr>
        <p:spPr>
          <a:xfrm rot="16200000">
            <a:off x="4016786" y="2124010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88DB2-20E0-B64A-ACEC-E4DD662E94BF}"/>
              </a:ext>
            </a:extLst>
          </p:cNvPr>
          <p:cNvSpPr/>
          <p:nvPr/>
        </p:nvSpPr>
        <p:spPr>
          <a:xfrm rot="16200000">
            <a:off x="3855947" y="2124008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4519F-7EF5-6442-B424-D7B618C49864}"/>
              </a:ext>
            </a:extLst>
          </p:cNvPr>
          <p:cNvSpPr/>
          <p:nvPr/>
        </p:nvSpPr>
        <p:spPr>
          <a:xfrm rot="16200000">
            <a:off x="5099423" y="2138492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9A812A-4366-EB43-80D8-8C2DD6C5B7F7}"/>
              </a:ext>
            </a:extLst>
          </p:cNvPr>
          <p:cNvGrpSpPr/>
          <p:nvPr/>
        </p:nvGrpSpPr>
        <p:grpSpPr>
          <a:xfrm>
            <a:off x="4191641" y="4061324"/>
            <a:ext cx="269873" cy="725878"/>
            <a:chOff x="4118306" y="2810142"/>
            <a:chExt cx="269873" cy="7258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D59D3-59A1-9E43-958C-D70DA944AD2C}"/>
                </a:ext>
              </a:extLst>
            </p:cNvPr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08925CE-F4B3-BB40-8956-C64FD5309B83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331824F-EC1F-AF40-BF26-5F22EA1CE361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24681D-C7EF-0F45-8C59-839D9F863FD3}"/>
                </a:ext>
              </a:extLst>
            </p:cNvPr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5AE6DD-6ED8-4647-8F34-14D019FC28F5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1A9006F-1E02-4741-94DB-BFF18D07A25C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66C12-3D4A-6041-B2F0-2BD9E981ED45}"/>
              </a:ext>
            </a:extLst>
          </p:cNvPr>
          <p:cNvGrpSpPr/>
          <p:nvPr/>
        </p:nvGrpSpPr>
        <p:grpSpPr>
          <a:xfrm>
            <a:off x="3164716" y="4061325"/>
            <a:ext cx="270935" cy="711559"/>
            <a:chOff x="2882893" y="2810143"/>
            <a:chExt cx="270935" cy="7115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3B7388-20ED-434D-8633-48D8206F3548}"/>
                </a:ext>
              </a:extLst>
            </p:cNvPr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A714CAD-661F-034E-B7E7-6CFA8B737E6A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8A6C0A3-1883-484C-BAE5-3A5D0E56BC99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81E6D-7574-1742-96D8-FCACE37D81A3}"/>
                </a:ext>
              </a:extLst>
            </p:cNvPr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20C4272-F536-064E-A224-964E10F7B331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AE4F60-5CF2-2449-A775-E4B8EBC67CC0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E37A9E-32C4-D446-9FAA-384F87A1E654}"/>
              </a:ext>
            </a:extLst>
          </p:cNvPr>
          <p:cNvGrpSpPr/>
          <p:nvPr/>
        </p:nvGrpSpPr>
        <p:grpSpPr>
          <a:xfrm>
            <a:off x="6244433" y="4061324"/>
            <a:ext cx="270938" cy="698748"/>
            <a:chOff x="5962610" y="2810142"/>
            <a:chExt cx="270938" cy="6987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330ABF-E264-BB46-8B28-193C93CB9A91}"/>
                </a:ext>
              </a:extLst>
            </p:cNvPr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E24B2A-81D2-B74F-BB5B-D6804CCB6595}"/>
                  </a:ext>
                </a:extLst>
              </p:cNvPr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81D1CC0D-70CE-7340-BA6A-C95A95A51984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317886B-F224-5B44-B336-B45C17A70A8D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E7C5F6C-510B-2949-9799-01268C75D8AA}"/>
                  </a:ext>
                </a:extLst>
              </p:cNvPr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1BFF90-7BBC-2C44-A0F3-48EFA4D51AEF}"/>
                </a:ext>
              </a:extLst>
            </p:cNvPr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95666ED-6225-F541-A48F-A40E90497F53}"/>
                  </a:ext>
                </a:extLst>
              </p:cNvPr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8A980C7-2E20-074E-A6C7-A4FA8DC2FE3A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A8800F6-44CD-C04B-BE6C-15A6C4F98158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56DA642-577E-DC47-B12C-A51834DF471C}"/>
                  </a:ext>
                </a:extLst>
              </p:cNvPr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E61FA-5E86-A746-B7D8-B46671D578A4}"/>
              </a:ext>
            </a:extLst>
          </p:cNvPr>
          <p:cNvGrpSpPr/>
          <p:nvPr/>
        </p:nvGrpSpPr>
        <p:grpSpPr>
          <a:xfrm>
            <a:off x="5217504" y="4061324"/>
            <a:ext cx="270938" cy="722959"/>
            <a:chOff x="4968866" y="2810142"/>
            <a:chExt cx="270938" cy="72295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45C2C52-2EE4-3144-8FAA-B570BD426F8D}"/>
                </a:ext>
              </a:extLst>
            </p:cNvPr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3A9FD69-082B-F443-9820-98859B8E56B9}"/>
                  </a:ext>
                </a:extLst>
              </p:cNvPr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266136E-A1AB-1540-9EF9-88F5620FFCFB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2C5FC8BB-B844-7D40-BA4D-A217534531D1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86032FF6-C324-F545-BD99-637F4DDFDFE8}"/>
                  </a:ext>
                </a:extLst>
              </p:cNvPr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2002666-A904-A542-9493-22CF40092D17}"/>
                </a:ext>
              </a:extLst>
            </p:cNvPr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AC7FEC-B45C-304D-9AC0-0FDC2E59F350}"/>
                  </a:ext>
                </a:extLst>
              </p:cNvPr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89B7AFDD-2999-D94D-ACCD-9A35513A83CF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C8AC6FB7-4F5C-F447-8538-CD09AD078760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3B7A3A4C-ECE1-3D4F-AE25-FC3C15C18BD9}"/>
                  </a:ext>
                </a:extLst>
              </p:cNvPr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9D5194F-9A05-CA48-9609-695AB70228F4}"/>
              </a:ext>
            </a:extLst>
          </p:cNvPr>
          <p:cNvSpPr txBox="1"/>
          <p:nvPr/>
        </p:nvSpPr>
        <p:spPr>
          <a:xfrm>
            <a:off x="4658006" y="1842063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436B41B1-8D3B-E148-9779-D6FC757DD608}"/>
              </a:ext>
            </a:extLst>
          </p:cNvPr>
          <p:cNvSpPr/>
          <p:nvPr/>
        </p:nvSpPr>
        <p:spPr>
          <a:xfrm>
            <a:off x="4696726" y="2791167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EF44DCAD-C9CF-7946-9951-0C5EEC2EC8A5}"/>
              </a:ext>
            </a:extLst>
          </p:cNvPr>
          <p:cNvSpPr/>
          <p:nvPr/>
        </p:nvSpPr>
        <p:spPr>
          <a:xfrm>
            <a:off x="4696726" y="3399022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704683-DC84-9F45-8017-3E127128D33D}"/>
              </a:ext>
            </a:extLst>
          </p:cNvPr>
          <p:cNvSpPr txBox="1"/>
          <p:nvPr/>
        </p:nvSpPr>
        <p:spPr>
          <a:xfrm>
            <a:off x="1413923" y="1857529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Parents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3FEF8C-FA17-604B-A27A-B1C69C9633F0}"/>
              </a:ext>
            </a:extLst>
          </p:cNvPr>
          <p:cNvSpPr txBox="1"/>
          <p:nvPr/>
        </p:nvSpPr>
        <p:spPr>
          <a:xfrm>
            <a:off x="1413923" y="4130036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DH lines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957F3-4007-1B40-9BA5-F7645D9BF2FE}"/>
              </a:ext>
            </a:extLst>
          </p:cNvPr>
          <p:cNvSpPr txBox="1"/>
          <p:nvPr/>
        </p:nvSpPr>
        <p:spPr>
          <a:xfrm>
            <a:off x="7020543" y="4083571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7ED844-C6D4-C942-B74B-F21D2032FF97}"/>
              </a:ext>
            </a:extLst>
          </p:cNvPr>
          <p:cNvSpPr txBox="1"/>
          <p:nvPr/>
        </p:nvSpPr>
        <p:spPr>
          <a:xfrm>
            <a:off x="5055671" y="2791167"/>
            <a:ext cx="2995057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doubling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779A44-91E7-734C-9DE7-9813CD78C6C4}"/>
              </a:ext>
            </a:extLst>
          </p:cNvPr>
          <p:cNvSpPr txBox="1"/>
          <p:nvPr/>
        </p:nvSpPr>
        <p:spPr>
          <a:xfrm>
            <a:off x="1722875" y="5566987"/>
            <a:ext cx="587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Map QTL using phenotype and genotype data</a:t>
            </a:r>
          </a:p>
        </p:txBody>
      </p:sp>
    </p:spTree>
    <p:extLst>
      <p:ext uri="{BB962C8B-B14F-4D97-AF65-F5344CB8AC3E}">
        <p14:creationId xmlns:p14="http://schemas.microsoft.com/office/powerpoint/2010/main" val="336322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1" y="1676226"/>
            <a:ext cx="8847457" cy="310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427" y="4886263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Connect genotype with phenotype (II)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C99928-8FAD-434A-87CB-89AE839DD004}"/>
              </a:ext>
            </a:extLst>
          </p:cNvPr>
          <p:cNvSpPr/>
          <p:nvPr/>
        </p:nvSpPr>
        <p:spPr>
          <a:xfrm>
            <a:off x="72151" y="1168312"/>
            <a:ext cx="7058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Manhattan plot from Genome-wide association mapping (GWAS)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E006D-8DC4-584C-921B-803FA2B60ADC}"/>
              </a:ext>
            </a:extLst>
          </p:cNvPr>
          <p:cNvSpPr txBox="1"/>
          <p:nvPr/>
        </p:nvSpPr>
        <p:spPr>
          <a:xfrm>
            <a:off x="1211175" y="5338583"/>
            <a:ext cx="67216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 To determine the genetic basis of a trait based on: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Genotyping data (from sequencing or other sources)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Phenotyping data (all kinds of trait data)</a:t>
            </a:r>
          </a:p>
        </p:txBody>
      </p:sp>
    </p:spTree>
    <p:extLst>
      <p:ext uri="{BB962C8B-B14F-4D97-AF65-F5344CB8AC3E}">
        <p14:creationId xmlns:p14="http://schemas.microsoft.com/office/powerpoint/2010/main" val="84518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4978400" cy="766762"/>
          </a:xfrm>
        </p:spPr>
        <p:txBody>
          <a:bodyPr>
            <a:normAutofit/>
          </a:bodyPr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Complexity of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83" y="1002071"/>
            <a:ext cx="4777633" cy="4268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013" y="6441412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nature.com</a:t>
            </a:r>
            <a:r>
              <a:rPr lang="en-US" sz="800" dirty="0"/>
              <a:t>/</a:t>
            </a:r>
            <a:r>
              <a:rPr lang="en-US" sz="800" dirty="0" err="1"/>
              <a:t>scitable</a:t>
            </a:r>
            <a:r>
              <a:rPr lang="en-US" sz="800" dirty="0"/>
              <a:t>/</a:t>
            </a:r>
            <a:r>
              <a:rPr lang="en-US" sz="800" dirty="0" err="1"/>
              <a:t>topicpage</a:t>
            </a:r>
            <a:r>
              <a:rPr lang="en-US" sz="800" dirty="0"/>
              <a:t>/gene-expression-14121669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5B934-7E13-1F48-B40C-DF4F7C92E20A}"/>
              </a:ext>
            </a:extLst>
          </p:cNvPr>
          <p:cNvSpPr txBox="1"/>
          <p:nvPr/>
        </p:nvSpPr>
        <p:spPr>
          <a:xfrm>
            <a:off x="426558" y="5355191"/>
            <a:ext cx="846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many eukaryotic organisms, most genes are alternatively spliced to produce multiple transcripts, or isoforms.</a:t>
            </a:r>
          </a:p>
        </p:txBody>
      </p:sp>
    </p:spTree>
    <p:extLst>
      <p:ext uri="{BB962C8B-B14F-4D97-AF65-F5344CB8AC3E}">
        <p14:creationId xmlns:p14="http://schemas.microsoft.com/office/powerpoint/2010/main" val="198380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04-25 at 3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10" y="1457543"/>
            <a:ext cx="2421414" cy="2350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00" cy="766762"/>
          </a:xfrm>
        </p:spPr>
        <p:txBody>
          <a:bodyPr>
            <a:normAutofit/>
          </a:bodyPr>
          <a:lstStyle/>
          <a:p>
            <a:r>
              <a:rPr lang="en-US" sz="32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analysis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34"/>
          <a:stretch/>
        </p:blipFill>
        <p:spPr>
          <a:xfrm>
            <a:off x="1198558" y="1457543"/>
            <a:ext cx="3123672" cy="2467669"/>
          </a:xfrm>
        </p:spPr>
      </p:pic>
      <p:sp>
        <p:nvSpPr>
          <p:cNvPr id="12" name="Rectangle 11"/>
          <p:cNvSpPr/>
          <p:nvPr/>
        </p:nvSpPr>
        <p:spPr>
          <a:xfrm>
            <a:off x="6545145" y="3575924"/>
            <a:ext cx="998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cragenomica.es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59461" y="3925212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Expression profiles in different tissues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410" y="3873401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Response to biotic stress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461" y="4614334"/>
            <a:ext cx="7441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1. What are sequences of transcripts?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2. What is the expression level of each transcript?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563" y="5858933"/>
            <a:ext cx="690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addresses both questions pretty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3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8EFEF-8946-9645-BE43-87EF7CD9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A527-BB75-8E42-977C-5CDA3CEF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98" y="1332449"/>
            <a:ext cx="4440267" cy="24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F94FA-83C1-9343-B1D4-34D812843B61}"/>
              </a:ext>
            </a:extLst>
          </p:cNvPr>
          <p:cNvSpPr txBox="1"/>
          <p:nvPr/>
        </p:nvSpPr>
        <p:spPr>
          <a:xfrm>
            <a:off x="6217261" y="3695967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Classification of Traffic Signs Using Deep Learning">
            <a:extLst>
              <a:ext uri="{FF2B5EF4-FFF2-40B4-BE49-F238E27FC236}">
                <a16:creationId xmlns:a16="http://schemas.microsoft.com/office/drawing/2014/main" id="{3F3C5C68-3A6F-6F4D-983D-D4087C52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7" y="1521794"/>
            <a:ext cx="3200400" cy="21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1F4AA-A779-DB4B-A647-478235909BB7}"/>
              </a:ext>
            </a:extLst>
          </p:cNvPr>
          <p:cNvSpPr txBox="1"/>
          <p:nvPr/>
        </p:nvSpPr>
        <p:spPr>
          <a:xfrm>
            <a:off x="1633457" y="3695967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6C0D1F-1124-964C-81E0-E10BB603AE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35139"/>
            <a:ext cx="8229600" cy="77298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</a:t>
            </a:r>
            <a:r>
              <a:rPr lang="en-US" sz="3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learning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208100-2247-E148-884E-4C4E255B01F1}"/>
              </a:ext>
            </a:extLst>
          </p:cNvPr>
          <p:cNvSpPr/>
          <p:nvPr/>
        </p:nvSpPr>
        <p:spPr>
          <a:xfrm>
            <a:off x="2471977" y="490993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8AAFE-EB35-224D-8835-507F80FD1B6D}"/>
              </a:ext>
            </a:extLst>
          </p:cNvPr>
          <p:cNvSpPr/>
          <p:nvPr/>
        </p:nvSpPr>
        <p:spPr>
          <a:xfrm>
            <a:off x="4626242" y="611787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B02D7-24DB-BA4E-990E-F2961AA3B13C}"/>
              </a:ext>
            </a:extLst>
          </p:cNvPr>
          <p:cNvSpPr/>
          <p:nvPr/>
        </p:nvSpPr>
        <p:spPr>
          <a:xfrm>
            <a:off x="4626242" y="511188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A8C8-E955-E449-88F2-6A7E0978D5E0}"/>
              </a:ext>
            </a:extLst>
          </p:cNvPr>
          <p:cNvSpPr/>
          <p:nvPr/>
        </p:nvSpPr>
        <p:spPr>
          <a:xfrm>
            <a:off x="960892" y="495702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DD9FC0-4C7A-D44C-9000-139587A41970}"/>
              </a:ext>
            </a:extLst>
          </p:cNvPr>
          <p:cNvCxnSpPr>
            <a:endCxn id="9" idx="1"/>
          </p:cNvCxnSpPr>
          <p:nvPr/>
        </p:nvCxnSpPr>
        <p:spPr>
          <a:xfrm>
            <a:off x="2117929" y="634494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9B967-E6A5-BB4A-B863-25203E08A5AE}"/>
              </a:ext>
            </a:extLst>
          </p:cNvPr>
          <p:cNvSpPr/>
          <p:nvPr/>
        </p:nvSpPr>
        <p:spPr>
          <a:xfrm>
            <a:off x="6571277" y="5573782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8BA3AD0-DCA4-CC43-A127-EF102081A646}"/>
              </a:ext>
            </a:extLst>
          </p:cNvPr>
          <p:cNvSpPr/>
          <p:nvPr/>
        </p:nvSpPr>
        <p:spPr>
          <a:xfrm>
            <a:off x="6284559" y="5336205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136CC3-A08E-1447-9CE8-1FDF50678E0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117929" y="5335322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D6F725-C3DD-174F-A17B-3E814EBB3054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4246533" y="5336206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5640DA0-FB58-994E-BC25-06754C3607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19" y="3219574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C73027-0133-FE47-AB6F-2273CEDA4714}"/>
              </a:ext>
            </a:extLst>
          </p:cNvPr>
          <p:cNvSpPr txBox="1"/>
          <p:nvPr/>
        </p:nvSpPr>
        <p:spPr>
          <a:xfrm>
            <a:off x="3859802" y="4650891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DB930-8BE6-914F-9AF1-01BB5F6F7356}"/>
              </a:ext>
            </a:extLst>
          </p:cNvPr>
          <p:cNvSpPr/>
          <p:nvPr/>
        </p:nvSpPr>
        <p:spPr>
          <a:xfrm>
            <a:off x="3859661" y="419533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2412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Goal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384875"/>
            <a:ext cx="8370273" cy="3639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PLPTH813, Bioinformatics Applications, will cover the basic principles of regular bioinformatics applications and emphasize the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practice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of bioinformatics.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goal of this course is to help you to be prepared for next-generation biological research that often generates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large data 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requires researchers to have the capability in data management and data mining.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topics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8352" y="1431912"/>
            <a:ext cx="6812367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Unix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 of NGS and NGS bioinformatics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sequence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variants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QTL and GWAS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assembly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Population genetics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scRNA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-seq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5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Reasons</a:t>
            </a:r>
            <a:r>
              <a:rPr lang="en-US" b="0" i="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command-lines analyses</a:t>
            </a: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198" y="1265137"/>
            <a:ext cx="7957604" cy="2647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perform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efficient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reproducible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data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use advanced tools in research projects (most genomic software packages are run in the Unix system)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access to powerful computer servers (e.g.,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beocat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B62150-80D9-FF4A-9319-78E33989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8" y="4730104"/>
            <a:ext cx="4393539" cy="1629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B67F4-5072-1F40-BB1F-16237ACBB5A4}"/>
              </a:ext>
            </a:extLst>
          </p:cNvPr>
          <p:cNvSpPr txBox="1"/>
          <p:nvPr/>
        </p:nvSpPr>
        <p:spPr>
          <a:xfrm>
            <a:off x="6024153" y="4430112"/>
            <a:ext cx="1949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 program: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mean(group1)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mean(group2)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EE306-7287-CF41-9EEA-2D6882B9E59A}"/>
              </a:ext>
            </a:extLst>
          </p:cNvPr>
          <p:cNvSpPr txBox="1"/>
          <p:nvPr/>
        </p:nvSpPr>
        <p:spPr>
          <a:xfrm>
            <a:off x="786581" y="4218039"/>
            <a:ext cx="88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Excel:</a:t>
            </a:r>
          </a:p>
        </p:txBody>
      </p:sp>
    </p:spTree>
    <p:extLst>
      <p:ext uri="{BB962C8B-B14F-4D97-AF65-F5344CB8AC3E}">
        <p14:creationId xmlns:p14="http://schemas.microsoft.com/office/powerpoint/2010/main" val="118022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B44D-84BD-9042-AF84-48D90E57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Student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F813-68C1-6145-BD66-CB93D323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8901"/>
            <a:ext cx="8339667" cy="5091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You are expected to design projects after the spring break.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project can be related to your own research projects or the utilization of public data for a meaningful analysis.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April 4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5 min presentation to talk about project plans. The presentation should include the goal, the rationale, the data source, and the expected result.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During the week before the final week, you will present the results from the projects. Each presentation will take ~15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5096A-D331-DF4C-A331-CD635B67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9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5EB-174D-C64A-AE75-15271E1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8E80-4651-FE41-BA58-429FF847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algorithms for genome assemblies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GWAS of a trait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Differential expression of wheat plants under cold conditions as compared to wheat plants under a normal condition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Reproduce a work from a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6F73-DE5D-D94E-BAA5-6F113652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931" y="1234629"/>
            <a:ext cx="7457001" cy="4861372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Participation 10%, Homework 30%, Midterm Exam 20%, Project 15%, final Exam 25%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Homework: ~10 times</a:t>
            </a:r>
          </a:p>
          <a:p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presentation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5 mins (project plan) + 15 mins (final presentation)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Two exams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Midterm (March 9</a:t>
            </a:r>
            <a:r>
              <a:rPr lang="en-US" b="0" i="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, in class)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Final exam (the week of May 8</a:t>
            </a:r>
            <a:r>
              <a:rPr lang="en-US" b="0" i="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1046"/>
            <a:ext cx="8313271" cy="236535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Papers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Online resources (e.g., Wikipedia)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Practical computing for biologists, Haddock and Dunn, 2010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and Functional Genomics, Pevsner,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58" y="4085228"/>
            <a:ext cx="1791152" cy="2142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85228"/>
            <a:ext cx="2142494" cy="21424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76" y="1347292"/>
            <a:ext cx="8229600" cy="4647107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ZOOM in case of online classes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ksu.zoom.us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/j/93540130452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Tuesday, Thursday 10:30am-11:20pm (lectures);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Thursday 12:30-2:00pm (lab)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Office hours: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 12:30-1:30pm 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(appointment is required)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In person meeting at Throckmorton 4729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https://ksu.zoom.us/j/8468443307</a:t>
            </a:r>
            <a:endParaRPr lang="en-US" sz="26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materials are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2" y="1435116"/>
            <a:ext cx="8229600" cy="130808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Course site at Github</a:t>
            </a:r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18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github.com</a:t>
            </a:r>
            <a:r>
              <a:rPr lang="en-US" sz="1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/liu3zhenlab/teaching/tree/master/PLPTH813Bioinformatis/2023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18445" y="3119028"/>
            <a:ext cx="4211019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information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slides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Labs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76A9CD-15DA-F144-98E4-331CE260D781}"/>
              </a:ext>
            </a:extLst>
          </p:cNvPr>
          <p:cNvSpPr txBox="1">
            <a:spLocks/>
          </p:cNvSpPr>
          <p:nvPr/>
        </p:nvSpPr>
        <p:spPr>
          <a:xfrm>
            <a:off x="700712" y="5152934"/>
            <a:ext cx="7742576" cy="53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K-State Canvas</a:t>
            </a:r>
          </a:p>
        </p:txBody>
      </p:sp>
    </p:spTree>
    <p:extLst>
      <p:ext uri="{BB962C8B-B14F-4D97-AF65-F5344CB8AC3E}">
        <p14:creationId xmlns:p14="http://schemas.microsoft.com/office/powerpoint/2010/main" val="287574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625"/>
            <a:ext cx="8229600" cy="853972"/>
          </a:xfrm>
        </p:spPr>
        <p:txBody>
          <a:bodyPr/>
          <a:lstStyle/>
          <a:p>
            <a:pPr marL="0" indent="0">
              <a:buNone/>
            </a:pPr>
            <a:r>
              <a:rPr lang="en-US" b="1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is an interdisciplinary field that develops methods and software tools for understanding biological data.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28" y="2551593"/>
            <a:ext cx="2937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rPr>
              <a:t>DNA sequencing data</a:t>
            </a:r>
          </a:p>
        </p:txBody>
      </p:sp>
      <p:pic>
        <p:nvPicPr>
          <p:cNvPr id="12" name="Picture 11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7" y="2514731"/>
            <a:ext cx="227013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11975" y="5989616"/>
            <a:ext cx="14064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www.ncbi.nlm.nih.gov</a:t>
            </a:r>
            <a:endParaRPr lang="en-US" sz="1000" dirty="0"/>
          </a:p>
        </p:txBody>
      </p: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5362317" y="1965456"/>
            <a:ext cx="1963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chromosome</a:t>
            </a:r>
          </a:p>
        </p:txBody>
      </p:sp>
      <p:pic>
        <p:nvPicPr>
          <p:cNvPr id="16" name="Picture 21" descr="Picture 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261555"/>
            <a:ext cx="3319463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3762117" y="4161525"/>
            <a:ext cx="1866900" cy="1588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130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62317" y="4004363"/>
            <a:ext cx="2159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825617" y="4004363"/>
            <a:ext cx="3048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3082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4263767" y="340587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gene</a:t>
            </a:r>
          </a:p>
        </p:txBody>
      </p:sp>
      <p:pic>
        <p:nvPicPr>
          <p:cNvPr id="23" name="Picture 10" descr="Picture 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27" y="3261555"/>
            <a:ext cx="1828431" cy="266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281068" y="2704028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3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807533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05786" y="976536"/>
            <a:ext cx="23826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Human Genome Project (HGP)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831249" y="1047625"/>
            <a:ext cx="6250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International Human Genome Sequencing Consortium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Proposed 1985, endorsed in 1988; BAC-by-BAC (Francis Collins et al)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Craig Venter &amp; Celera Genomics: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Founded 1998, finished in 3 years; whole genome shotgun</a:t>
            </a:r>
          </a:p>
        </p:txBody>
      </p:sp>
      <p:pic>
        <p:nvPicPr>
          <p:cNvPr id="4" name="Picture 3" descr="Screenshot 2019-01-20 10.57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12" y="3047153"/>
            <a:ext cx="5167368" cy="3248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6356350"/>
            <a:ext cx="109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First draft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CEF5E8-6008-BC4D-814D-4EA9F74E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50871"/>
            <a:ext cx="1709738" cy="24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88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8856" y="2624138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89215" y="1201738"/>
            <a:ext cx="27490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2532" name="TextBox 148"/>
          <p:cNvSpPr txBox="1">
            <a:spLocks noChangeArrowheads="1"/>
          </p:cNvSpPr>
          <p:nvPr/>
        </p:nvSpPr>
        <p:spPr bwMode="auto">
          <a:xfrm>
            <a:off x="933059" y="5253038"/>
            <a:ext cx="18613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800 letters </a:t>
            </a:r>
          </a:p>
        </p:txBody>
      </p:sp>
      <p:sp>
        <p:nvSpPr>
          <p:cNvPr id="22533" name="TextBox 156"/>
          <p:cNvSpPr txBox="1">
            <a:spLocks noChangeArrowheads="1"/>
          </p:cNvSpPr>
          <p:nvPr/>
        </p:nvSpPr>
        <p:spPr bwMode="auto">
          <a:xfrm>
            <a:off x="794844" y="2178110"/>
            <a:ext cx="21377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1980 Nobel Prize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DNA sequencing technology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042077" y="1201738"/>
            <a:ext cx="4398360" cy="4575028"/>
            <a:chOff x="4042131" y="1201739"/>
            <a:chExt cx="4398250" cy="4574453"/>
          </a:xfrm>
        </p:grpSpPr>
        <p:sp>
          <p:nvSpPr>
            <p:cNvPr id="145" name="TextBox 144"/>
            <p:cNvSpPr txBox="1"/>
            <p:nvPr/>
          </p:nvSpPr>
          <p:spPr bwMode="auto">
            <a:xfrm>
              <a:off x="4042131" y="1201739"/>
              <a:ext cx="4398250" cy="584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ＭＳ Ｐゴシック" charset="-128"/>
                  <a:cs typeface="Calibri Light" panose="020F0302020204030204" pitchFamily="34" charset="0"/>
                </a:rPr>
                <a:t>next-gen sequence (NGS)</a:t>
              </a:r>
            </a:p>
          </p:txBody>
        </p:sp>
        <p:sp>
          <p:nvSpPr>
            <p:cNvPr id="22537" name="TextBox 149"/>
            <p:cNvSpPr txBox="1">
              <a:spLocks noChangeArrowheads="1"/>
            </p:cNvSpPr>
            <p:nvPr/>
          </p:nvSpPr>
          <p:spPr bwMode="auto">
            <a:xfrm>
              <a:off x="4954654" y="5253038"/>
              <a:ext cx="2573205" cy="52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billions of letters</a:t>
              </a:r>
            </a:p>
          </p:txBody>
        </p:sp>
        <p:pic>
          <p:nvPicPr>
            <p:cNvPr id="22538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569" y="2826935"/>
              <a:ext cx="3573374" cy="204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25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65570"/>
            <a:ext cx="764222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574675"/>
          </a:xfrm>
        </p:spPr>
        <p:txBody>
          <a:bodyPr/>
          <a:lstStyle/>
          <a:p>
            <a:pPr eaLnBrk="1" hangingPunct="1">
              <a:defRPr/>
            </a:pPr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Sequencing cost</a:t>
            </a:r>
          </a:p>
        </p:txBody>
      </p:sp>
      <p:sp>
        <p:nvSpPr>
          <p:cNvPr id="23555" name="TextBox 8"/>
          <p:cNvSpPr txBox="1">
            <a:spLocks noChangeArrowheads="1"/>
          </p:cNvSpPr>
          <p:nvPr/>
        </p:nvSpPr>
        <p:spPr bwMode="auto">
          <a:xfrm>
            <a:off x="0" y="309563"/>
            <a:ext cx="2219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1970</a:t>
            </a:r>
            <a:r>
              <a:rPr lang="ja-JP" altLang="en-US" sz="2000">
                <a:latin typeface="Optima" charset="0"/>
                <a:cs typeface="Optima" charset="0"/>
              </a:rPr>
              <a:t>’</a:t>
            </a:r>
            <a:r>
              <a:rPr lang="en-US" altLang="ja-JP" sz="2000">
                <a:latin typeface="Optima" charset="0"/>
                <a:cs typeface="Optima" charset="0"/>
              </a:rPr>
              <a:t>s Sanger sequencing</a:t>
            </a:r>
            <a:endParaRPr lang="en-US" sz="2000">
              <a:latin typeface="Optima" charset="0"/>
              <a:cs typeface="Optima" charset="0"/>
            </a:endParaRP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65900" y="6369050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ADF732-C146-594B-A2AA-A0FD2194235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2695575" y="1443038"/>
            <a:ext cx="1376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Roche 454</a:t>
            </a:r>
          </a:p>
        </p:txBody>
      </p:sp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4421188" y="2870200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5884863" y="4581525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60" name="TextBox 2"/>
          <p:cNvSpPr txBox="1">
            <a:spLocks noChangeArrowheads="1"/>
          </p:cNvSpPr>
          <p:nvPr/>
        </p:nvSpPr>
        <p:spPr bwMode="auto">
          <a:xfrm>
            <a:off x="1381125" y="6610350"/>
            <a:ext cx="26431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Data source: genome.gov/sequencingcosts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107113" y="1017588"/>
            <a:ext cx="2959100" cy="1698625"/>
            <a:chOff x="6093732" y="1004480"/>
            <a:chExt cx="2960461" cy="1698625"/>
          </a:xfrm>
        </p:grpSpPr>
        <p:pic>
          <p:nvPicPr>
            <p:cNvPr id="23566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32" y="1004480"/>
              <a:ext cx="2960461" cy="169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79137" y="2471330"/>
              <a:ext cx="775056" cy="215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</a:rPr>
                <a:t>eetimes.com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3562" name="TextBox 9"/>
          <p:cNvSpPr txBox="1">
            <a:spLocks noChangeArrowheads="1"/>
          </p:cNvSpPr>
          <p:nvPr/>
        </p:nvSpPr>
        <p:spPr bwMode="auto">
          <a:xfrm>
            <a:off x="7740650" y="5391150"/>
            <a:ext cx="10969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5525" y="1573213"/>
            <a:ext cx="0" cy="4219575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4" name="TextBox 14"/>
          <p:cNvSpPr txBox="1">
            <a:spLocks noChangeArrowheads="1"/>
          </p:cNvSpPr>
          <p:nvPr/>
        </p:nvSpPr>
        <p:spPr bwMode="auto">
          <a:xfrm>
            <a:off x="546175" y="1137376"/>
            <a:ext cx="968983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$5,000</a:t>
            </a:r>
          </a:p>
        </p:txBody>
      </p:sp>
      <p:sp>
        <p:nvSpPr>
          <p:cNvPr id="23565" name="TextBox 15"/>
          <p:cNvSpPr txBox="1">
            <a:spLocks noChangeArrowheads="1"/>
          </p:cNvSpPr>
          <p:nvPr/>
        </p:nvSpPr>
        <p:spPr bwMode="auto">
          <a:xfrm>
            <a:off x="601738" y="5722672"/>
            <a:ext cx="82638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$0.02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4F1E8-5AD1-3948-8ADC-8E41A7726F47}"/>
              </a:ext>
            </a:extLst>
          </p:cNvPr>
          <p:cNvSpPr txBox="1"/>
          <p:nvPr/>
        </p:nvSpPr>
        <p:spPr>
          <a:xfrm>
            <a:off x="5732374" y="4219470"/>
            <a:ext cx="3229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Short reads (&lt;600bp)</a:t>
            </a:r>
          </a:p>
        </p:txBody>
      </p:sp>
    </p:spTree>
    <p:extLst>
      <p:ext uri="{BB962C8B-B14F-4D97-AF65-F5344CB8AC3E}">
        <p14:creationId xmlns:p14="http://schemas.microsoft.com/office/powerpoint/2010/main" val="13541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2167-09D7-1549-8913-A2CCF9FC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" y="188527"/>
            <a:ext cx="8229600" cy="772987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Long-read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91D5-99FC-3B44-9F8B-AE1B2B08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253" y="5555238"/>
            <a:ext cx="7344347" cy="625776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Produce long reads (&gt;10 kb, single-molecule reads)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24580-9E6B-984F-83CC-491D9397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855-684F-3B4F-A456-D219BF33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" y="1252128"/>
            <a:ext cx="2479333" cy="1080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162BF-2165-ED4D-86C0-A1BC39DD2FE3}"/>
              </a:ext>
            </a:extLst>
          </p:cNvPr>
          <p:cNvSpPr txBox="1"/>
          <p:nvPr/>
        </p:nvSpPr>
        <p:spPr>
          <a:xfrm>
            <a:off x="533622" y="2333118"/>
            <a:ext cx="247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Nanopore:MinION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864235-3E53-E940-8E5B-29466C81BD43}"/>
              </a:ext>
            </a:extLst>
          </p:cNvPr>
          <p:cNvSpPr txBox="1"/>
          <p:nvPr/>
        </p:nvSpPr>
        <p:spPr>
          <a:xfrm>
            <a:off x="6223819" y="44486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028" name="Picture 4" descr="PacBio Sequel">
            <a:extLst>
              <a:ext uri="{FF2B5EF4-FFF2-40B4-BE49-F238E27FC236}">
                <a16:creationId xmlns:a16="http://schemas.microsoft.com/office/drawing/2014/main" id="{D28EB350-03F9-2E4F-AD5E-E6D66CF1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526" y="796437"/>
            <a:ext cx="2404024" cy="360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8765E-3BC0-384C-BB7B-43408B2D0B03}"/>
              </a:ext>
            </a:extLst>
          </p:cNvPr>
          <p:cNvSpPr txBox="1"/>
          <p:nvPr/>
        </p:nvSpPr>
        <p:spPr>
          <a:xfrm>
            <a:off x="4235241" y="4250559"/>
            <a:ext cx="190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Sequel</a:t>
            </a:r>
          </a:p>
        </p:txBody>
      </p:sp>
      <p:pic>
        <p:nvPicPr>
          <p:cNvPr id="1030" name="Picture 6" descr="Oxford Nanopore PromethION">
            <a:extLst>
              <a:ext uri="{FF2B5EF4-FFF2-40B4-BE49-F238E27FC236}">
                <a16:creationId xmlns:a16="http://schemas.microsoft.com/office/drawing/2014/main" id="{35CEAEE0-1F32-0248-BEE6-9E543D5A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2" y="2873726"/>
            <a:ext cx="2284635" cy="15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51C7F2-3D9F-C343-B0EE-775DCEEDBDF9}"/>
              </a:ext>
            </a:extLst>
          </p:cNvPr>
          <p:cNvSpPr txBox="1"/>
          <p:nvPr/>
        </p:nvSpPr>
        <p:spPr>
          <a:xfrm>
            <a:off x="561905" y="4402472"/>
            <a:ext cx="30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Nanopore:PromethION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1" name="Picture 10" descr="A picture containing text, wall, indoor, monitor&#10;&#10;Description automatically generated">
            <a:extLst>
              <a:ext uri="{FF2B5EF4-FFF2-40B4-BE49-F238E27FC236}">
                <a16:creationId xmlns:a16="http://schemas.microsoft.com/office/drawing/2014/main" id="{337F0B9E-8E93-5DCE-94C1-642247BD1E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3892" y="1486230"/>
            <a:ext cx="1680646" cy="2437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07BE9FC-668A-D68B-6595-2A5A6D990123}"/>
              </a:ext>
            </a:extLst>
          </p:cNvPr>
          <p:cNvSpPr txBox="1"/>
          <p:nvPr/>
        </p:nvSpPr>
        <p:spPr>
          <a:xfrm>
            <a:off x="6740865" y="4239557"/>
            <a:ext cx="17429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</a:t>
            </a:r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Revio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ctr"/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291994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Sequence genomes of </a:t>
            </a:r>
            <a:r>
              <a:rPr lang="en-US" altLang="ja-JP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model species</a:t>
            </a:r>
            <a:endParaRPr lang="en-US" sz="3200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27650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14A482-67E8-B04B-9DED-4D5A08F4823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17421" y="1339427"/>
            <a:ext cx="1781089" cy="2510614"/>
            <a:chOff x="2030047" y="1302975"/>
            <a:chExt cx="1781089" cy="2510614"/>
          </a:xfrm>
        </p:grpSpPr>
        <p:pic>
          <p:nvPicPr>
            <p:cNvPr id="27661" name="Picture 29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047" y="1302975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8" name="TextBox 35"/>
            <p:cNvSpPr txBox="1">
              <a:spLocks noChangeArrowheads="1"/>
            </p:cNvSpPr>
            <p:nvPr/>
          </p:nvSpPr>
          <p:spPr bwMode="auto">
            <a:xfrm>
              <a:off x="2565115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4107" y="1339428"/>
            <a:ext cx="1781089" cy="2510613"/>
            <a:chOff x="4200362" y="1302976"/>
            <a:chExt cx="1781089" cy="2510613"/>
          </a:xfrm>
        </p:grpSpPr>
        <p:pic>
          <p:nvPicPr>
            <p:cNvPr id="27662" name="Picture 3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362" y="1302976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9" name="TextBox 37"/>
            <p:cNvSpPr txBox="1">
              <a:spLocks noChangeArrowheads="1"/>
            </p:cNvSpPr>
            <p:nvPr/>
          </p:nvSpPr>
          <p:spPr bwMode="auto">
            <a:xfrm>
              <a:off x="4743958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1569" y="1339429"/>
            <a:ext cx="1640255" cy="2510612"/>
            <a:chOff x="144163" y="1302977"/>
            <a:chExt cx="1640255" cy="25106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63" y="1302977"/>
              <a:ext cx="1640255" cy="2135612"/>
            </a:xfrm>
            <a:prstGeom prst="rect">
              <a:avLst/>
            </a:prstGeom>
          </p:spPr>
        </p:pic>
        <p:sp>
          <p:nvSpPr>
            <p:cNvPr id="17" name="TextBox 35"/>
            <p:cNvSpPr txBox="1">
              <a:spLocks noChangeArrowheads="1"/>
            </p:cNvSpPr>
            <p:nvPr/>
          </p:nvSpPr>
          <p:spPr bwMode="auto">
            <a:xfrm>
              <a:off x="643730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2000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70794" y="1375875"/>
            <a:ext cx="1679368" cy="2504944"/>
            <a:chOff x="6383388" y="1339423"/>
            <a:chExt cx="1679368" cy="2504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388" y="1339423"/>
              <a:ext cx="1679368" cy="21356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6751" y="3475035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35603" y="5087433"/>
            <a:ext cx="375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 EVERY species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874" y="4011684"/>
            <a:ext cx="3372184" cy="2709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3973" y="6506031"/>
            <a:ext cx="984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lowcarbediem.com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64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15806</TotalTime>
  <Words>981</Words>
  <Application>Microsoft Macintosh PowerPoint</Application>
  <PresentationFormat>On-screen Show (4:3)</PresentationFormat>
  <Paragraphs>253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Chalkduster</vt:lpstr>
      <vt:lpstr>Optima</vt:lpstr>
      <vt:lpstr>Office Theme</vt:lpstr>
      <vt:lpstr>Overview  Bioinformatics Applications (PLPTH813)</vt:lpstr>
      <vt:lpstr>Goal</vt:lpstr>
      <vt:lpstr>Course materials are online</vt:lpstr>
      <vt:lpstr>Bioinformatics</vt:lpstr>
      <vt:lpstr>Human Genome Project (HGP)</vt:lpstr>
      <vt:lpstr>DNA sequencing technology</vt:lpstr>
      <vt:lpstr>Sequencing cost</vt:lpstr>
      <vt:lpstr>Long-read sequencing</vt:lpstr>
      <vt:lpstr>Sequence genomes of model species</vt:lpstr>
      <vt:lpstr>Sequence “populations”</vt:lpstr>
      <vt:lpstr>Comparative genomics (I)</vt:lpstr>
      <vt:lpstr>Comparative genomics (III)</vt:lpstr>
      <vt:lpstr>NGS is changing the way to discover genetic variants</vt:lpstr>
      <vt:lpstr>Phylogeny</vt:lpstr>
      <vt:lpstr>Connect genotype with phenotype (I) </vt:lpstr>
      <vt:lpstr>Connect genotype with phenotype (II)</vt:lpstr>
      <vt:lpstr>Complexity of transcriptome </vt:lpstr>
      <vt:lpstr>Transcriptome analysis</vt:lpstr>
      <vt:lpstr>Deep learning</vt:lpstr>
      <vt:lpstr>Lecture topics</vt:lpstr>
      <vt:lpstr>Reasons for command-lines analyses</vt:lpstr>
      <vt:lpstr>Student Projects</vt:lpstr>
      <vt:lpstr>Project examples</vt:lpstr>
      <vt:lpstr>Grading</vt:lpstr>
      <vt:lpstr>References</vt:lpstr>
      <vt:lpstr>Schedule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112</cp:revision>
  <dcterms:created xsi:type="dcterms:W3CDTF">2014-12-15T18:58:14Z</dcterms:created>
  <dcterms:modified xsi:type="dcterms:W3CDTF">2023-01-15T18:43:28Z</dcterms:modified>
</cp:coreProperties>
</file>